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Arial Narrow"/>
      <p:regular r:id="rId17"/>
      <p:bold r:id="rId18"/>
      <p:italic r:id="rId19"/>
      <p:boldItalic r:id="rId20"/>
    </p:embeddedFont>
    <p:embeddedFont>
      <p:font typeface="Open Sans Light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5" roundtripDataSignature="AMtx7miTRmEKNBUvA53LsS/4f0T0Un5S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7663CBC-4BD1-4095-A11E-87AF9E85CD22}">
  <a:tblStyle styleId="{A7663CBC-4BD1-4095-A11E-87AF9E85CD2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fill>
          <a:solidFill>
            <a:srgbClr val="D0DEEF"/>
          </a:solidFill>
        </a:fill>
      </a:tcStyle>
    </a:band1H>
    <a:band2H>
      <a:tcTxStyle/>
    </a:band2H>
    <a:band1V>
      <a:tcTxStyle/>
      <a:tcStyle>
        <a:fill>
          <a:solidFill>
            <a:srgbClr val="D0DEEF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ArialNarrow-boldItalic.fntdata"/><Relationship Id="rId22" Type="http://schemas.openxmlformats.org/officeDocument/2006/relationships/font" Target="fonts/OpenSansLight-bold.fntdata"/><Relationship Id="rId21" Type="http://schemas.openxmlformats.org/officeDocument/2006/relationships/font" Target="fonts/OpenSansLight-regular.fntdata"/><Relationship Id="rId24" Type="http://schemas.openxmlformats.org/officeDocument/2006/relationships/font" Target="fonts/OpenSansLight-boldItalic.fntdata"/><Relationship Id="rId23" Type="http://schemas.openxmlformats.org/officeDocument/2006/relationships/font" Target="fonts/OpenSans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ArialNarrow-regular.fntdata"/><Relationship Id="rId16" Type="http://schemas.openxmlformats.org/officeDocument/2006/relationships/slide" Target="slides/slide11.xml"/><Relationship Id="rId19" Type="http://schemas.openxmlformats.org/officeDocument/2006/relationships/font" Target="fonts/ArialNarrow-italic.fntdata"/><Relationship Id="rId18" Type="http://schemas.openxmlformats.org/officeDocument/2006/relationships/font" Target="fonts/ArialNarrow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Q</a:t>
            </a:r>
            <a:endParaRPr/>
          </a:p>
        </p:txBody>
      </p:sp>
      <p:sp>
        <p:nvSpPr>
          <p:cNvPr id="227" name="Google Shape;227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27" name="Google Shape;127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2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40" name="Google Shape;140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23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3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3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3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3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34" name="Google Shape;34;p1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15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5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5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5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5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47" name="Google Shape;47;p1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1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1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1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63" name="Google Shape;63;p1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17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1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17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17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17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17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75" name="Google Shape;75;p1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1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1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1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1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1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86" name="Google Shape;86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1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1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1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00" name="Google Shape;100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20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0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0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0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0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14" name="Google Shape;114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2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6.png"/><Relationship Id="rId11" Type="http://schemas.openxmlformats.org/officeDocument/2006/relationships/image" Target="../media/image8.png"/><Relationship Id="rId10" Type="http://schemas.openxmlformats.org/officeDocument/2006/relationships/image" Target="../media/image12.png"/><Relationship Id="rId12" Type="http://schemas.openxmlformats.org/officeDocument/2006/relationships/image" Target="../media/image4.png"/><Relationship Id="rId9" Type="http://schemas.openxmlformats.org/officeDocument/2006/relationships/image" Target="../media/image5.jpg"/><Relationship Id="rId5" Type="http://schemas.openxmlformats.org/officeDocument/2006/relationships/image" Target="../media/image24.png"/><Relationship Id="rId6" Type="http://schemas.openxmlformats.org/officeDocument/2006/relationships/image" Target="../media/image9.png"/><Relationship Id="rId7" Type="http://schemas.openxmlformats.org/officeDocument/2006/relationships/image" Target="../media/image3.png"/><Relationship Id="rId8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Relationship Id="rId4" Type="http://schemas.openxmlformats.org/officeDocument/2006/relationships/image" Target="../media/image16.png"/><Relationship Id="rId11" Type="http://schemas.openxmlformats.org/officeDocument/2006/relationships/image" Target="../media/image8.png"/><Relationship Id="rId10" Type="http://schemas.openxmlformats.org/officeDocument/2006/relationships/image" Target="../media/image12.png"/><Relationship Id="rId12" Type="http://schemas.openxmlformats.org/officeDocument/2006/relationships/image" Target="../media/image4.png"/><Relationship Id="rId9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15.png"/><Relationship Id="rId7" Type="http://schemas.openxmlformats.org/officeDocument/2006/relationships/image" Target="../media/image3.png"/><Relationship Id="rId8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de-DE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de-DE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7	Vector Analysis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270" name="Google Shape;27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0"/>
          <p:cNvSpPr txBox="1"/>
          <p:nvPr>
            <p:ph idx="11" type="ftr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/>
              <a:t>– </a:t>
            </a:r>
            <a:r>
              <a:rPr lang="de-DE">
                <a:latin typeface="Calibri"/>
                <a:ea typeface="Calibri"/>
                <a:cs typeface="Calibri"/>
                <a:sym typeface="Calibri"/>
              </a:rPr>
              <a:t>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73" name="Google Shape;273;p1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0"/>
          <p:cNvSpPr txBox="1"/>
          <p:nvPr/>
        </p:nvSpPr>
        <p:spPr>
          <a:xfrm>
            <a:off x="1045819" y="1894908"/>
            <a:ext cx="10815809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analysis tools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(buffer, intersect, query) are essential for spatial analysis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Proper map visualization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enhances scientific communication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Including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key map elements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(north arrow, scale, legend) ensures clarity and professionalism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Applying these methods to real-world cases, like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wetlands in Africa, helps inform conservation and planning</a:t>
            </a:r>
            <a:b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75" name="Google Shape;275;p10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1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de-DE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de-DE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1" name="Google Shape;281;p11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descr="Ein Bild, das Text, Schrift, Grafiken, Screenshot enthält.&#10;&#10;Automatisch generierte Beschreibung" id="282" name="Google Shape;282;p1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rift, Grafiken, Logo, Screenshot enthält.&#10;&#10;Automatisch generierte Beschreibung" id="283" name="Google Shape;283;p1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warz, Dunkelheit enthält.&#10;&#10;Automatisch generierte Beschreibung" id="284" name="Google Shape;284;p1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Logo, Grafiken, Symbol, Clipart enthält.&#10;&#10;Automatisch generierte Beschreibung" id="285" name="Google Shape;285;p1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Logo, Design, Darstellung enthält.&#10;&#10;Automatisch generierte Beschreibung" id="286" name="Google Shape;286;p1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Grafiken, Flagge enthält.&#10;&#10;Automatisch generierte Beschreibung" id="287" name="Google Shape;287;p1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Emblem, Logo, Wappen enthält.&#10;&#10;Automatisch generierte Beschreibung" id="288" name="Google Shape;288;p1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9" name="Google Shape;289;p11"/>
          <p:cNvSpPr txBox="1"/>
          <p:nvPr/>
        </p:nvSpPr>
        <p:spPr>
          <a:xfrm>
            <a:off x="1259149" y="4087500"/>
            <a:ext cx="45843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de-DE" sz="1800">
                <a:solidFill>
                  <a:srgbClr val="4D4D4D"/>
                </a:solidFill>
              </a:rPr>
              <a:t>Dr. Insa Otte, Hanna Schulten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de-DE" sz="1800">
                <a:solidFill>
                  <a:srgbClr val="4D4D4D"/>
                </a:solidFill>
              </a:rPr>
              <a:t>(on behalf of the EOCap4Africa Team) 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de-DE" sz="1800">
                <a:solidFill>
                  <a:srgbClr val="4D4D4D"/>
                </a:solidFill>
              </a:rPr>
              <a:t>and colleagues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</p:txBody>
      </p:sp>
      <p:sp>
        <p:nvSpPr>
          <p:cNvPr id="290" name="Google Shape;29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grpSp>
        <p:nvGrpSpPr>
          <p:cNvPr id="291" name="Google Shape;291;p1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292" name="Google Shape;292;p1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293" name="Google Shape;293;p1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94" name="Google Shape;294;p1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74" name="Google Shape;1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39653" y="1602898"/>
            <a:ext cx="9511967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Apply buffer, intersect, and query functions in QGIS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vector analysis to study wetland areas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de-DE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Evaluate how infrastructure and land use impact wetlands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1106725" y="41819"/>
            <a:ext cx="4643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Recap: vector tools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85" name="Google Shape;18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89" name="Google Shape;189;p3"/>
          <p:cNvGraphicFramePr/>
          <p:nvPr/>
        </p:nvGraphicFramePr>
        <p:xfrm>
          <a:off x="1106714" y="1078896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{A7663CBC-4BD1-4095-A11E-87AF9E85CD22}</a:tableStyleId>
              </a:tblPr>
              <a:tblGrid>
                <a:gridCol w="2060025"/>
                <a:gridCol w="3909850"/>
                <a:gridCol w="4372300"/>
              </a:tblGrid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Tool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Function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de-DE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Example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Buffer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Creates a zone around features at a set distance.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Finding areas within 2 km of wetlands.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Intersect</a:t>
                      </a:r>
                      <a:endParaRPr b="0"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Extracts overlapping areas between two layers.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Finding roads within protected wetland zones.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Union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Merges multiple layers while preserving all features.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Merging national parks and protected areas.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Clip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Trims one layer using another as a boundary.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Cutting land use data to fit within a country's borders.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Dissolve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Merges features with the same attribute value.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Merging wetland regions into one large feature.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Select by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</a:t>
                      </a: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ttribute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Filters features based on attribute values.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Selecting only wetlands classified as "permanent".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Select by </a:t>
                      </a:r>
                      <a:r>
                        <a:rPr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l</a:t>
                      </a: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ocation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Filters features based on spatial relationships.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Selecting cities that fall within 10 km of wetlands.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Difference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Removes overlapping areas from the first layer.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de-DE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Finding land use types outside protected areas.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Visualising geospatial data</a:t>
            </a:r>
            <a:endParaRPr/>
          </a:p>
        </p:txBody>
      </p:sp>
      <p:pic>
        <p:nvPicPr>
          <p:cNvPr descr="Ein Bild, das Schwarz, Dunkelheit enthält.&#10;&#10;Automatisch generierte Beschreibung" id="196" name="Google Shape;19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99" name="Google Shape;199;p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"/>
          <p:cNvSpPr txBox="1"/>
          <p:nvPr/>
        </p:nvSpPr>
        <p:spPr>
          <a:xfrm>
            <a:off x="1839685" y="1809448"/>
            <a:ext cx="8512627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clear and intuitive symbology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(avoid too many colors)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Ensure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contrast and readability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(use appropriate basemaps)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Choose the right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projection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for the study area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Include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annotations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when necessary (labels, highlights)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Consider the </a:t>
            </a: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target audience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(scientists, policymakers, public)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Essential map elements</a:t>
            </a:r>
            <a:endParaRPr/>
          </a:p>
        </p:txBody>
      </p:sp>
      <p:pic>
        <p:nvPicPr>
          <p:cNvPr descr="Ein Bild, das Schwarz, Dunkelheit enthält.&#10;&#10;Automatisch generierte Beschreibung" id="207" name="Google Shape;20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5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10" name="Google Shape;210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/>
          <p:nvPr/>
        </p:nvSpPr>
        <p:spPr>
          <a:xfrm>
            <a:off x="1839685" y="1482877"/>
            <a:ext cx="8512500" cy="45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Title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Clearly describes the map’s purpose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North arrow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Indicates orientation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Scale bar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Provides distance reference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Legend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Explains symbology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Coordinate grid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for precise location referencing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524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 &amp; date</a:t>
            </a: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: Ensure reproducibility and credibility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a map in QGIS</a:t>
            </a:r>
            <a:endParaRPr/>
          </a:p>
        </p:txBody>
      </p:sp>
      <p:pic>
        <p:nvPicPr>
          <p:cNvPr descr="Ein Bild, das Schwarz, Dunkelheit enthält.&#10;&#10;Automatisch generierte Beschreibung" id="218" name="Google Shape;21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21" name="Google Shape;221;p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/>
          <p:nvPr/>
        </p:nvSpPr>
        <p:spPr>
          <a:xfrm>
            <a:off x="2005973" y="1815371"/>
            <a:ext cx="819235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Project -&gt; new print layout -&gt; name your map -&gt; layout view opens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3" name="Google Shape;223;p6"/>
          <p:cNvSpPr/>
          <p:nvPr/>
        </p:nvSpPr>
        <p:spPr>
          <a:xfrm>
            <a:off x="3010879" y="3111937"/>
            <a:ext cx="6180666" cy="2166631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Map making is as much about science as it is about being creative and communicative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Be confident and try out your own ideas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Look for inspiration online!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 txBox="1"/>
          <p:nvPr/>
        </p:nvSpPr>
        <p:spPr>
          <a:xfrm>
            <a:off x="2174225" y="58474"/>
            <a:ext cx="6196389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a Map in QGIS</a:t>
            </a:r>
            <a:endParaRPr/>
          </a:p>
        </p:txBody>
      </p:sp>
      <p:pic>
        <p:nvPicPr>
          <p:cNvPr descr="Ein Bild, das Schwarz, Dunkelheit enthält.&#10;&#10;Automatisch generierte Beschreibung" id="230" name="Google Shape;2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7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33" name="Google Shape;233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reenshot, Software, Grafiksoftware enthält.&#10;&#10;KI-generierte Inhalte können fehlerhaft sein." id="234" name="Google Shape;234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9649" y="126999"/>
            <a:ext cx="11391415" cy="6676573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7"/>
          <p:cNvSpPr/>
          <p:nvPr/>
        </p:nvSpPr>
        <p:spPr>
          <a:xfrm>
            <a:off x="4047693" y="3005124"/>
            <a:ext cx="2449077" cy="1754727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Map view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Shows you the map you are working on</a:t>
            </a:r>
            <a:endParaRPr/>
          </a:p>
        </p:txBody>
      </p:sp>
      <p:sp>
        <p:nvSpPr>
          <p:cNvPr id="236" name="Google Shape;236;p7"/>
          <p:cNvSpPr/>
          <p:nvPr/>
        </p:nvSpPr>
        <p:spPr>
          <a:xfrm>
            <a:off x="1308120" y="1989123"/>
            <a:ext cx="1499601" cy="2952155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Map navigation tools</a:t>
            </a:r>
            <a:endParaRPr/>
          </a:p>
        </p:txBody>
      </p:sp>
      <p:cxnSp>
        <p:nvCxnSpPr>
          <p:cNvPr id="237" name="Google Shape;237;p7"/>
          <p:cNvCxnSpPr/>
          <p:nvPr/>
        </p:nvCxnSpPr>
        <p:spPr>
          <a:xfrm rot="10800000">
            <a:off x="990515" y="2137145"/>
            <a:ext cx="494362" cy="553377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38" name="Google Shape;238;p7"/>
          <p:cNvSpPr/>
          <p:nvPr/>
        </p:nvSpPr>
        <p:spPr>
          <a:xfrm>
            <a:off x="3442930" y="265552"/>
            <a:ext cx="2424887" cy="412156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Add map elements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9" name="Google Shape;239;p7"/>
          <p:cNvCxnSpPr/>
          <p:nvPr/>
        </p:nvCxnSpPr>
        <p:spPr>
          <a:xfrm rot="10800000">
            <a:off x="2411705" y="377288"/>
            <a:ext cx="1038647" cy="105853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240" name="Google Shape;240;p7"/>
          <p:cNvSpPr/>
          <p:nvPr/>
        </p:nvSpPr>
        <p:spPr>
          <a:xfrm>
            <a:off x="9508691" y="1989123"/>
            <a:ext cx="2352316" cy="1337441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Layer overview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all elements of the current map</a:t>
            </a:r>
            <a:endParaRPr/>
          </a:p>
        </p:txBody>
      </p:sp>
      <p:sp>
        <p:nvSpPr>
          <p:cNvPr id="241" name="Google Shape;241;p7"/>
          <p:cNvSpPr/>
          <p:nvPr/>
        </p:nvSpPr>
        <p:spPr>
          <a:xfrm>
            <a:off x="9327261" y="4758932"/>
            <a:ext cx="2630505" cy="1688203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Item properties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adjust any detail of singular layers (eg. add grids, adjust scale bar size, etc.)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8"/>
          <p:cNvSpPr txBox="1"/>
          <p:nvPr/>
        </p:nvSpPr>
        <p:spPr>
          <a:xfrm>
            <a:off x="2174225" y="-26306"/>
            <a:ext cx="5998301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248" name="Google Shape;24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8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51" name="Google Shape;251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8"/>
          <p:cNvSpPr/>
          <p:nvPr/>
        </p:nvSpPr>
        <p:spPr>
          <a:xfrm>
            <a:off x="1652129" y="1220632"/>
            <a:ext cx="8891654" cy="11697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Which roads intercept wetlands in Botswana?</a:t>
            </a:r>
            <a:endParaRPr/>
          </a:p>
        </p:txBody>
      </p:sp>
      <p:pic>
        <p:nvPicPr>
          <p:cNvPr descr="Ein Bild, das draußen, Landschaft, Himmel, Natur enthält.&#10;&#10;KI-generierte Inhalte können fehlerhaft sein." id="253" name="Google Shape;253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18770" y="2572658"/>
            <a:ext cx="6948412" cy="36781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"/>
          <p:cNvSpPr txBox="1"/>
          <p:nvPr/>
        </p:nvSpPr>
        <p:spPr>
          <a:xfrm>
            <a:off x="2174225" y="58474"/>
            <a:ext cx="61965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analysis in R</a:t>
            </a:r>
            <a:endParaRPr/>
          </a:p>
        </p:txBody>
      </p:sp>
      <p:pic>
        <p:nvPicPr>
          <p:cNvPr descr="Ein Bild, das Schwarz, Dunkelheit enthält.&#10;&#10;Automatisch generierte Beschreibung" id="260" name="Google Shape;26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9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EOCap4Africa – E7 Vector Analysis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63" name="Google Shape;263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9"/>
          <p:cNvSpPr/>
          <p:nvPr/>
        </p:nvSpPr>
        <p:spPr>
          <a:xfrm>
            <a:off x="2166177" y="2206395"/>
            <a:ext cx="8051035" cy="2633294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457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Start the RStudio Script of this lecture and follow the instructions</a:t>
            </a:r>
            <a:endParaRPr/>
          </a:p>
          <a:p>
            <a:pPr indent="-3048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Assign your own variables and use them for more complicated calculations</a:t>
            </a:r>
            <a:endParaRPr/>
          </a:p>
          <a:p>
            <a:pPr indent="-3048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457200" lvl="0" marL="45720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AutoNum type="arabicPeriod"/>
            </a:pPr>
            <a:r>
              <a:rPr lang="de-DE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your own dataframe with any data you like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